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6" r:id="rId3"/>
    <p:sldId id="257" r:id="rId4"/>
    <p:sldId id="258" r:id="rId5"/>
    <p:sldId id="265" r:id="rId6"/>
    <p:sldId id="264" r:id="rId7"/>
    <p:sldId id="261" r:id="rId8"/>
    <p:sldId id="262" r:id="rId9"/>
    <p:sldId id="267" r:id="rId10"/>
    <p:sldId id="268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D3C6BA-A16A-472F-8BD7-65F7D0B71C65}">
  <a:tblStyle styleId="{40D3C6BA-A16A-472F-8BD7-65F7D0B71C65}" styleName="Table_0">
    <a:wholeTbl>
      <a:tcTxStyle b="off" i="off">
        <a:font>
          <a:latin typeface="等线"/>
          <a:ea typeface="等线"/>
          <a:cs typeface="等线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dk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alpha val="2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9C54D4-0923-4684-B4C9-26B585AC1EE8}" type="doc">
      <dgm:prSet loTypeId="urn:microsoft.com/office/officeart/2005/8/layout/vList5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28155905-03C3-4BA7-A859-569F0A25BD68}">
      <dgm:prSet phldrT="[Text]" custT="1"/>
      <dgm:spPr/>
      <dgm:t>
        <a:bodyPr/>
        <a:lstStyle/>
        <a:p>
          <a:r>
            <a:rPr lang="en-US" sz="1600" dirty="0"/>
            <a:t>email*</a:t>
          </a:r>
          <a:r>
            <a:rPr lang="en-US" sz="1600" dirty="0" err="1"/>
            <a:t>recentPurch</a:t>
          </a:r>
          <a:endParaRPr lang="en-US" sz="1600" dirty="0"/>
        </a:p>
      </dgm:t>
    </dgm:pt>
    <dgm:pt modelId="{E44A7F1C-47D4-406C-B58C-8E9A7188D5FF}" type="parTrans" cxnId="{002FABDD-5CF6-48AD-926A-2FD3F905618B}">
      <dgm:prSet/>
      <dgm:spPr/>
      <dgm:t>
        <a:bodyPr/>
        <a:lstStyle/>
        <a:p>
          <a:endParaRPr lang="en-US" sz="1200"/>
        </a:p>
      </dgm:t>
    </dgm:pt>
    <dgm:pt modelId="{7983B252-D8B1-4B82-B812-12327AF451A0}" type="sibTrans" cxnId="{002FABDD-5CF6-48AD-926A-2FD3F905618B}">
      <dgm:prSet/>
      <dgm:spPr/>
      <dgm:t>
        <a:bodyPr/>
        <a:lstStyle/>
        <a:p>
          <a:endParaRPr lang="en-US" sz="1200"/>
        </a:p>
      </dgm:t>
    </dgm:pt>
    <dgm:pt modelId="{628B9BC4-8E20-4225-9996-D6737B805CD7}">
      <dgm:prSet phldrT="[Text]" custT="1"/>
      <dgm:spPr/>
      <dgm:t>
        <a:bodyPr/>
        <a:lstStyle/>
        <a:p>
          <a:r>
            <a:rPr lang="en-US" sz="1400" dirty="0" err="1"/>
            <a:t>recentPurch</a:t>
          </a:r>
          <a:r>
            <a:rPr lang="en-US" sz="1400" dirty="0"/>
            <a:t>: </a:t>
          </a:r>
          <a:r>
            <a:rPr lang="en-US" sz="1400" dirty="0" err="1"/>
            <a:t>last_purch</a:t>
          </a:r>
          <a:r>
            <a:rPr lang="en-US" sz="1400" dirty="0"/>
            <a:t>&lt;30</a:t>
          </a:r>
        </a:p>
      </dgm:t>
    </dgm:pt>
    <dgm:pt modelId="{CFCF8AAB-D511-4796-B36E-AF9EB57C3792}" type="parTrans" cxnId="{92B58B26-F730-464A-B5D7-801C42D5170E}">
      <dgm:prSet/>
      <dgm:spPr/>
      <dgm:t>
        <a:bodyPr/>
        <a:lstStyle/>
        <a:p>
          <a:endParaRPr lang="en-US" sz="1200"/>
        </a:p>
      </dgm:t>
    </dgm:pt>
    <dgm:pt modelId="{5F8DF00F-53F8-4B91-80DF-AC9181FD9820}" type="sibTrans" cxnId="{92B58B26-F730-464A-B5D7-801C42D5170E}">
      <dgm:prSet/>
      <dgm:spPr/>
      <dgm:t>
        <a:bodyPr/>
        <a:lstStyle/>
        <a:p>
          <a:endParaRPr lang="en-US" sz="1200"/>
        </a:p>
      </dgm:t>
    </dgm:pt>
    <dgm:pt modelId="{4C7014C3-7F84-4C8D-AF56-818C6A7C6D50}">
      <dgm:prSet phldrT="[Text]" custT="1"/>
      <dgm:spPr/>
      <dgm:t>
        <a:bodyPr/>
        <a:lstStyle/>
        <a:p>
          <a:r>
            <a:rPr lang="en-US" sz="1400" dirty="0"/>
            <a:t>Coefficients of interaction 1.19</a:t>
          </a:r>
        </a:p>
      </dgm:t>
    </dgm:pt>
    <dgm:pt modelId="{881E1E9E-1763-4BDE-A85B-CFDBB99EB8C9}" type="parTrans" cxnId="{41FC54F6-0903-45CB-B9C4-FB59FC187E0D}">
      <dgm:prSet/>
      <dgm:spPr/>
      <dgm:t>
        <a:bodyPr/>
        <a:lstStyle/>
        <a:p>
          <a:endParaRPr lang="en-US" sz="1200"/>
        </a:p>
      </dgm:t>
    </dgm:pt>
    <dgm:pt modelId="{4D2A33FD-C291-4B41-8684-C33B10D0597B}" type="sibTrans" cxnId="{41FC54F6-0903-45CB-B9C4-FB59FC187E0D}">
      <dgm:prSet/>
      <dgm:spPr/>
      <dgm:t>
        <a:bodyPr/>
        <a:lstStyle/>
        <a:p>
          <a:endParaRPr lang="en-US" sz="1200"/>
        </a:p>
      </dgm:t>
    </dgm:pt>
    <dgm:pt modelId="{2FB408C2-3B28-4CCB-814F-C8CA787516B0}">
      <dgm:prSet phldrT="[Text]" custT="1"/>
      <dgm:spPr/>
      <dgm:t>
        <a:bodyPr/>
        <a:lstStyle/>
        <a:p>
          <a:r>
            <a:rPr lang="en-US" sz="1600" dirty="0"/>
            <a:t>email*</a:t>
          </a:r>
          <a:r>
            <a:rPr lang="en-US" sz="1600" dirty="0" err="1"/>
            <a:t>loyalBuyer</a:t>
          </a:r>
          <a:endParaRPr lang="en-US" sz="1600" dirty="0"/>
        </a:p>
      </dgm:t>
    </dgm:pt>
    <dgm:pt modelId="{6DA57F46-BE6B-43A0-8483-14549AE1AEF7}" type="parTrans" cxnId="{A51B989D-9E20-4DFF-9766-39046636E43E}">
      <dgm:prSet/>
      <dgm:spPr/>
      <dgm:t>
        <a:bodyPr/>
        <a:lstStyle/>
        <a:p>
          <a:endParaRPr lang="en-US" sz="1200"/>
        </a:p>
      </dgm:t>
    </dgm:pt>
    <dgm:pt modelId="{8D7F7F6A-FA6F-45F5-9746-EDC21307BFFD}" type="sibTrans" cxnId="{A51B989D-9E20-4DFF-9766-39046636E43E}">
      <dgm:prSet/>
      <dgm:spPr/>
      <dgm:t>
        <a:bodyPr/>
        <a:lstStyle/>
        <a:p>
          <a:endParaRPr lang="en-US" sz="1200"/>
        </a:p>
      </dgm:t>
    </dgm:pt>
    <dgm:pt modelId="{48620112-6E98-485A-BD1A-4D761E42B2BC}">
      <dgm:prSet phldrT="[Text]" custT="1"/>
      <dgm:spPr/>
      <dgm:t>
        <a:bodyPr/>
        <a:lstStyle/>
        <a:p>
          <a:r>
            <a:rPr lang="en-US" sz="1400" dirty="0" err="1"/>
            <a:t>loyalBuyer</a:t>
          </a:r>
          <a:r>
            <a:rPr lang="en-US" sz="1400" dirty="0"/>
            <a:t>: </a:t>
          </a:r>
          <a:r>
            <a:rPr lang="en-US" sz="1400" dirty="0" err="1"/>
            <a:t>past_purch</a:t>
          </a:r>
          <a:r>
            <a:rPr lang="en-US" sz="1400" dirty="0"/>
            <a:t>&gt;130</a:t>
          </a:r>
        </a:p>
      </dgm:t>
    </dgm:pt>
    <dgm:pt modelId="{541A2313-4588-468D-8A5A-82BECFD08E75}" type="parTrans" cxnId="{51309A92-7EF8-4BDA-80CC-0EDDB6A8E85B}">
      <dgm:prSet/>
      <dgm:spPr/>
      <dgm:t>
        <a:bodyPr/>
        <a:lstStyle/>
        <a:p>
          <a:endParaRPr lang="en-US" sz="1200"/>
        </a:p>
      </dgm:t>
    </dgm:pt>
    <dgm:pt modelId="{5523B2AA-BAB7-41FB-876D-7E3D5A888C3B}" type="sibTrans" cxnId="{51309A92-7EF8-4BDA-80CC-0EDDB6A8E85B}">
      <dgm:prSet/>
      <dgm:spPr/>
      <dgm:t>
        <a:bodyPr/>
        <a:lstStyle/>
        <a:p>
          <a:endParaRPr lang="en-US" sz="1200"/>
        </a:p>
      </dgm:t>
    </dgm:pt>
    <dgm:pt modelId="{4D17AB7E-27EA-4C81-A2AB-ACEF9808ACAB}">
      <dgm:prSet phldrT="[Text]" custT="1"/>
      <dgm:spPr/>
      <dgm:t>
        <a:bodyPr/>
        <a:lstStyle/>
        <a:p>
          <a:r>
            <a:rPr lang="en-US" sz="1600" dirty="0"/>
            <a:t>email*</a:t>
          </a:r>
          <a:r>
            <a:rPr lang="en-US" sz="1600" dirty="0" err="1"/>
            <a:t>sav_blanc_or</a:t>
          </a:r>
          <a:r>
            <a:rPr lang="en-US" sz="1600" dirty="0"/>
            <a:t> not</a:t>
          </a:r>
        </a:p>
      </dgm:t>
    </dgm:pt>
    <dgm:pt modelId="{E0AC9E1D-B772-4309-ACD3-031670334F1F}" type="parTrans" cxnId="{6123E496-54FF-4432-987D-60205F39A9FA}">
      <dgm:prSet/>
      <dgm:spPr/>
      <dgm:t>
        <a:bodyPr/>
        <a:lstStyle/>
        <a:p>
          <a:endParaRPr lang="en-US" sz="1200"/>
        </a:p>
      </dgm:t>
    </dgm:pt>
    <dgm:pt modelId="{DD8FF15B-F0FA-4A21-841A-1A552F7BFBCF}" type="sibTrans" cxnId="{6123E496-54FF-4432-987D-60205F39A9FA}">
      <dgm:prSet/>
      <dgm:spPr/>
      <dgm:t>
        <a:bodyPr/>
        <a:lstStyle/>
        <a:p>
          <a:endParaRPr lang="en-US" sz="1200"/>
        </a:p>
      </dgm:t>
    </dgm:pt>
    <dgm:pt modelId="{7A2BD3CD-2004-4412-868E-EC1038A4E421}">
      <dgm:prSet phldrT="[Text]" custT="1"/>
      <dgm:spPr/>
      <dgm:t>
        <a:bodyPr/>
        <a:lstStyle/>
        <a:p>
          <a:r>
            <a:rPr lang="en-US" sz="1400" kern="1200" dirty="0" err="1"/>
            <a:t>Sav_blanc_or_not</a:t>
          </a:r>
          <a:r>
            <a:rPr lang="en-US" sz="1400" kern="1200" dirty="0"/>
            <a:t>: </a:t>
          </a:r>
          <a:r>
            <a:rPr lang="en-US" sz="1400" kern="1200" dirty="0" err="1"/>
            <a:t>sav_blanc</a:t>
          </a:r>
          <a:r>
            <a:rPr lang="en-US" sz="1400" kern="1200" dirty="0"/>
            <a:t>&gt;0</a:t>
          </a:r>
        </a:p>
      </dgm:t>
    </dgm:pt>
    <dgm:pt modelId="{A825AD98-15D3-4F15-9D85-327DDD6E5623}" type="parTrans" cxnId="{FFFA19A6-009F-4805-95DC-32C886E10FA0}">
      <dgm:prSet/>
      <dgm:spPr/>
      <dgm:t>
        <a:bodyPr/>
        <a:lstStyle/>
        <a:p>
          <a:endParaRPr lang="en-US" sz="1200"/>
        </a:p>
      </dgm:t>
    </dgm:pt>
    <dgm:pt modelId="{AD184AFE-D81B-4B50-A8AE-9C032546A6AE}" type="sibTrans" cxnId="{FFFA19A6-009F-4805-95DC-32C886E10FA0}">
      <dgm:prSet/>
      <dgm:spPr/>
      <dgm:t>
        <a:bodyPr/>
        <a:lstStyle/>
        <a:p>
          <a:endParaRPr lang="en-US" sz="1200"/>
        </a:p>
      </dgm:t>
    </dgm:pt>
    <dgm:pt modelId="{CB9DAE2D-C174-44E4-99A2-5892FB9C5550}">
      <dgm:prSet custT="1"/>
      <dgm:spPr/>
      <dgm:t>
        <a:bodyPr/>
        <a:lstStyle/>
        <a:p>
          <a:r>
            <a:rPr lang="en-US" sz="1400" dirty="0"/>
            <a:t>Coefficients of interaction 0.54</a:t>
          </a:r>
        </a:p>
      </dgm:t>
    </dgm:pt>
    <dgm:pt modelId="{6E0F96F1-65F4-49F6-9B13-B8EBA538AB1F}" type="parTrans" cxnId="{A6C5481F-52EB-432D-AD57-E871BB51C2CB}">
      <dgm:prSet/>
      <dgm:spPr/>
      <dgm:t>
        <a:bodyPr/>
        <a:lstStyle/>
        <a:p>
          <a:endParaRPr lang="en-US" sz="1200"/>
        </a:p>
      </dgm:t>
    </dgm:pt>
    <dgm:pt modelId="{23208E46-1C4B-418E-809D-7E608EDEDE33}" type="sibTrans" cxnId="{A6C5481F-52EB-432D-AD57-E871BB51C2CB}">
      <dgm:prSet/>
      <dgm:spPr/>
      <dgm:t>
        <a:bodyPr/>
        <a:lstStyle/>
        <a:p>
          <a:endParaRPr lang="en-US" sz="1200"/>
        </a:p>
      </dgm:t>
    </dgm:pt>
    <dgm:pt modelId="{0B1ACF13-C0A4-4519-8D55-3A49CEAE3CC4}">
      <dgm:prSet custT="1"/>
      <dgm:spPr/>
      <dgm:t>
        <a:bodyPr/>
        <a:lstStyle/>
        <a:p>
          <a:r>
            <a:rPr lang="en-US" sz="1400" dirty="0"/>
            <a:t>Significance: 0.43</a:t>
          </a:r>
        </a:p>
      </dgm:t>
    </dgm:pt>
    <dgm:pt modelId="{0576C128-F3C1-423D-8E54-54DD73154FF9}" type="parTrans" cxnId="{0887B48A-F5AC-4B25-964F-F04849876B56}">
      <dgm:prSet/>
      <dgm:spPr/>
      <dgm:t>
        <a:bodyPr/>
        <a:lstStyle/>
        <a:p>
          <a:endParaRPr lang="en-US" sz="1200"/>
        </a:p>
      </dgm:t>
    </dgm:pt>
    <dgm:pt modelId="{A576025C-BD0E-4CC0-9D95-D245A37A08F7}" type="sibTrans" cxnId="{0887B48A-F5AC-4B25-964F-F04849876B56}">
      <dgm:prSet/>
      <dgm:spPr/>
      <dgm:t>
        <a:bodyPr/>
        <a:lstStyle/>
        <a:p>
          <a:endParaRPr lang="en-US" sz="1200"/>
        </a:p>
      </dgm:t>
    </dgm:pt>
    <dgm:pt modelId="{E67D5EF0-0B0E-430E-976D-5B3845303B63}">
      <dgm:prSet phldrT="[Text]" custT="1"/>
      <dgm:spPr/>
      <dgm:t>
        <a:bodyPr/>
        <a:lstStyle/>
        <a:p>
          <a:r>
            <a:rPr lang="en-US" sz="1400" dirty="0"/>
            <a:t>Significance: 0.09</a:t>
          </a:r>
        </a:p>
      </dgm:t>
    </dgm:pt>
    <dgm:pt modelId="{3191E47A-79A4-4F85-9B69-749A04CCDC1B}" type="parTrans" cxnId="{EF132E91-7AED-4D83-B378-288B7014FAD3}">
      <dgm:prSet/>
      <dgm:spPr/>
      <dgm:t>
        <a:bodyPr/>
        <a:lstStyle/>
        <a:p>
          <a:endParaRPr lang="en-US"/>
        </a:p>
      </dgm:t>
    </dgm:pt>
    <dgm:pt modelId="{2264A75C-49CC-42D9-B71E-FBA0299C5B9B}" type="sibTrans" cxnId="{EF132E91-7AED-4D83-B378-288B7014FAD3}">
      <dgm:prSet/>
      <dgm:spPr/>
      <dgm:t>
        <a:bodyPr/>
        <a:lstStyle/>
        <a:p>
          <a:endParaRPr lang="en-US"/>
        </a:p>
      </dgm:t>
    </dgm:pt>
    <dgm:pt modelId="{0A85C909-B14D-474E-BE9A-C1566C9602AC}">
      <dgm:prSet phldrT="[Text]" custT="1"/>
      <dgm:spPr/>
      <dgm:t>
        <a:bodyPr/>
        <a:lstStyle/>
        <a:p>
          <a:r>
            <a:rPr lang="en-US" sz="1400" kern="1200" dirty="0"/>
            <a:t>Coefficients of interaction 2.05</a:t>
          </a:r>
        </a:p>
      </dgm:t>
    </dgm:pt>
    <dgm:pt modelId="{32132A2A-70FE-4138-A102-913CA6D77A5E}" type="parTrans" cxnId="{E6B5EE30-EB7A-477A-99B3-845C672ED645}">
      <dgm:prSet/>
      <dgm:spPr/>
      <dgm:t>
        <a:bodyPr/>
        <a:lstStyle/>
        <a:p>
          <a:endParaRPr lang="en-US"/>
        </a:p>
      </dgm:t>
    </dgm:pt>
    <dgm:pt modelId="{209127DF-5AA2-43C4-BB8D-B4298011E307}" type="sibTrans" cxnId="{E6B5EE30-EB7A-477A-99B3-845C672ED645}">
      <dgm:prSet/>
      <dgm:spPr/>
      <dgm:t>
        <a:bodyPr/>
        <a:lstStyle/>
        <a:p>
          <a:endParaRPr lang="en-US"/>
        </a:p>
      </dgm:t>
    </dgm:pt>
    <dgm:pt modelId="{194EC5D5-B3F1-45A7-B4AB-077D5C485F6B}">
      <dgm:prSet custT="1"/>
      <dgm:spPr/>
      <dgm:t>
        <a:bodyPr/>
        <a:lstStyle/>
        <a:p>
          <a:r>
            <a:rPr lang="en-US" sz="1400" kern="1200" dirty="0">
              <a:latin typeface="Calibri" panose="020F0502020204030204"/>
              <a:ea typeface="+mn-ea"/>
              <a:cs typeface="+mn-cs"/>
            </a:rPr>
            <a:t>Significance: 0.004</a:t>
          </a:r>
        </a:p>
      </dgm:t>
    </dgm:pt>
    <dgm:pt modelId="{799BBD88-8A75-40B1-BCAB-2EF92E8ECA6E}" type="parTrans" cxnId="{747C4996-CFC1-47BC-89BE-2EC6003AFA47}">
      <dgm:prSet/>
      <dgm:spPr/>
      <dgm:t>
        <a:bodyPr/>
        <a:lstStyle/>
        <a:p>
          <a:endParaRPr lang="en-US"/>
        </a:p>
      </dgm:t>
    </dgm:pt>
    <dgm:pt modelId="{0E789B05-4140-41B1-989B-D34BA6172C19}" type="sibTrans" cxnId="{747C4996-CFC1-47BC-89BE-2EC6003AFA47}">
      <dgm:prSet/>
      <dgm:spPr/>
      <dgm:t>
        <a:bodyPr/>
        <a:lstStyle/>
        <a:p>
          <a:endParaRPr lang="en-US"/>
        </a:p>
      </dgm:t>
    </dgm:pt>
    <dgm:pt modelId="{EC3196B9-FB74-4729-8D86-B54DC4B12E31}" type="pres">
      <dgm:prSet presAssocID="{479C54D4-0923-4684-B4C9-26B585AC1EE8}" presName="Name0" presStyleCnt="0">
        <dgm:presLayoutVars>
          <dgm:dir/>
          <dgm:animLvl val="lvl"/>
          <dgm:resizeHandles val="exact"/>
        </dgm:presLayoutVars>
      </dgm:prSet>
      <dgm:spPr/>
    </dgm:pt>
    <dgm:pt modelId="{D028575A-DBAB-46F0-915E-4C3646E29178}" type="pres">
      <dgm:prSet presAssocID="{28155905-03C3-4BA7-A859-569F0A25BD68}" presName="linNode" presStyleCnt="0"/>
      <dgm:spPr/>
    </dgm:pt>
    <dgm:pt modelId="{4C66CFC0-D5EB-45CB-AF01-03BDE71B26C6}" type="pres">
      <dgm:prSet presAssocID="{28155905-03C3-4BA7-A859-569F0A25BD68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C3B5E842-E97E-45CB-9180-FE98DDFB0722}" type="pres">
      <dgm:prSet presAssocID="{28155905-03C3-4BA7-A859-569F0A25BD68}" presName="descendantText" presStyleLbl="alignAccFollowNode1" presStyleIdx="0" presStyleCnt="3">
        <dgm:presLayoutVars>
          <dgm:bulletEnabled val="1"/>
        </dgm:presLayoutVars>
      </dgm:prSet>
      <dgm:spPr/>
    </dgm:pt>
    <dgm:pt modelId="{B9305FA6-EE7E-4A0D-947D-39BB70B42068}" type="pres">
      <dgm:prSet presAssocID="{7983B252-D8B1-4B82-B812-12327AF451A0}" presName="sp" presStyleCnt="0"/>
      <dgm:spPr/>
    </dgm:pt>
    <dgm:pt modelId="{DBCDECB2-EAA7-420C-A047-68860F0C05C8}" type="pres">
      <dgm:prSet presAssocID="{2FB408C2-3B28-4CCB-814F-C8CA787516B0}" presName="linNode" presStyleCnt="0"/>
      <dgm:spPr/>
    </dgm:pt>
    <dgm:pt modelId="{456ED99E-5F31-4A05-87C2-4878CBD91BDB}" type="pres">
      <dgm:prSet presAssocID="{2FB408C2-3B28-4CCB-814F-C8CA787516B0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91F746F-143D-4B26-9743-153864C1E555}" type="pres">
      <dgm:prSet presAssocID="{2FB408C2-3B28-4CCB-814F-C8CA787516B0}" presName="descendantText" presStyleLbl="alignAccFollowNode1" presStyleIdx="1" presStyleCnt="3">
        <dgm:presLayoutVars>
          <dgm:bulletEnabled val="1"/>
        </dgm:presLayoutVars>
      </dgm:prSet>
      <dgm:spPr/>
    </dgm:pt>
    <dgm:pt modelId="{8E4B55D2-C6BA-4E6E-829B-B2A3DA8B5498}" type="pres">
      <dgm:prSet presAssocID="{8D7F7F6A-FA6F-45F5-9746-EDC21307BFFD}" presName="sp" presStyleCnt="0"/>
      <dgm:spPr/>
    </dgm:pt>
    <dgm:pt modelId="{6D340CBB-45F4-4B46-AF6C-C3F8FD191DC5}" type="pres">
      <dgm:prSet presAssocID="{4D17AB7E-27EA-4C81-A2AB-ACEF9808ACAB}" presName="linNode" presStyleCnt="0"/>
      <dgm:spPr/>
    </dgm:pt>
    <dgm:pt modelId="{825EB1D5-83DB-4006-9356-74B1DC793101}" type="pres">
      <dgm:prSet presAssocID="{4D17AB7E-27EA-4C81-A2AB-ACEF9808ACAB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C429F1A0-4ECE-4AE0-9E6B-2CBCD7CADDE8}" type="pres">
      <dgm:prSet presAssocID="{4D17AB7E-27EA-4C81-A2AB-ACEF9808ACAB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2ED0A20A-D865-4C22-B8D1-545C76EA0E08}" type="presOf" srcId="{E67D5EF0-0B0E-430E-976D-5B3845303B63}" destId="{C3B5E842-E97E-45CB-9180-FE98DDFB0722}" srcOrd="0" destOrd="2" presId="urn:microsoft.com/office/officeart/2005/8/layout/vList5"/>
    <dgm:cxn modelId="{4DE93D14-F1FF-4D1F-A8E3-E8151C0CF0BB}" type="presOf" srcId="{2FB408C2-3B28-4CCB-814F-C8CA787516B0}" destId="{456ED99E-5F31-4A05-87C2-4878CBD91BDB}" srcOrd="0" destOrd="0" presId="urn:microsoft.com/office/officeart/2005/8/layout/vList5"/>
    <dgm:cxn modelId="{2AFDC21E-51CB-4520-9208-79309B021F5A}" type="presOf" srcId="{7A2BD3CD-2004-4412-868E-EC1038A4E421}" destId="{C429F1A0-4ECE-4AE0-9E6B-2CBCD7CADDE8}" srcOrd="0" destOrd="0" presId="urn:microsoft.com/office/officeart/2005/8/layout/vList5"/>
    <dgm:cxn modelId="{A6C5481F-52EB-432D-AD57-E871BB51C2CB}" srcId="{2FB408C2-3B28-4CCB-814F-C8CA787516B0}" destId="{CB9DAE2D-C174-44E4-99A2-5892FB9C5550}" srcOrd="1" destOrd="0" parTransId="{6E0F96F1-65F4-49F6-9B13-B8EBA538AB1F}" sibTransId="{23208E46-1C4B-418E-809D-7E608EDEDE33}"/>
    <dgm:cxn modelId="{EB2A0223-37A9-4330-AD75-5463E0CD6E25}" type="presOf" srcId="{48620112-6E98-485A-BD1A-4D761E42B2BC}" destId="{C91F746F-143D-4B26-9743-153864C1E555}" srcOrd="0" destOrd="0" presId="urn:microsoft.com/office/officeart/2005/8/layout/vList5"/>
    <dgm:cxn modelId="{92B58B26-F730-464A-B5D7-801C42D5170E}" srcId="{28155905-03C3-4BA7-A859-569F0A25BD68}" destId="{628B9BC4-8E20-4225-9996-D6737B805CD7}" srcOrd="0" destOrd="0" parTransId="{CFCF8AAB-D511-4796-B36E-AF9EB57C3792}" sibTransId="{5F8DF00F-53F8-4B91-80DF-AC9181FD9820}"/>
    <dgm:cxn modelId="{E6B5EE30-EB7A-477A-99B3-845C672ED645}" srcId="{4D17AB7E-27EA-4C81-A2AB-ACEF9808ACAB}" destId="{0A85C909-B14D-474E-BE9A-C1566C9602AC}" srcOrd="1" destOrd="0" parTransId="{32132A2A-70FE-4138-A102-913CA6D77A5E}" sibTransId="{209127DF-5AA2-43C4-BB8D-B4298011E307}"/>
    <dgm:cxn modelId="{D7A8D44A-4006-4F5D-8B8C-99EB958D93CA}" type="presOf" srcId="{0B1ACF13-C0A4-4519-8D55-3A49CEAE3CC4}" destId="{C91F746F-143D-4B26-9743-153864C1E555}" srcOrd="0" destOrd="2" presId="urn:microsoft.com/office/officeart/2005/8/layout/vList5"/>
    <dgm:cxn modelId="{38D47967-4E8F-4D2F-8FF8-C9F7F3B6B984}" type="presOf" srcId="{0A85C909-B14D-474E-BE9A-C1566C9602AC}" destId="{C429F1A0-4ECE-4AE0-9E6B-2CBCD7CADDE8}" srcOrd="0" destOrd="1" presId="urn:microsoft.com/office/officeart/2005/8/layout/vList5"/>
    <dgm:cxn modelId="{8E535380-1A32-4961-A1F4-A6734E949924}" type="presOf" srcId="{4D17AB7E-27EA-4C81-A2AB-ACEF9808ACAB}" destId="{825EB1D5-83DB-4006-9356-74B1DC793101}" srcOrd="0" destOrd="0" presId="urn:microsoft.com/office/officeart/2005/8/layout/vList5"/>
    <dgm:cxn modelId="{FAE6A282-E507-497E-BD0F-A2C85BAB51A0}" type="presOf" srcId="{28155905-03C3-4BA7-A859-569F0A25BD68}" destId="{4C66CFC0-D5EB-45CB-AF01-03BDE71B26C6}" srcOrd="0" destOrd="0" presId="urn:microsoft.com/office/officeart/2005/8/layout/vList5"/>
    <dgm:cxn modelId="{510ECB82-639D-4F81-BA63-9876AEAAE84D}" type="presOf" srcId="{479C54D4-0923-4684-B4C9-26B585AC1EE8}" destId="{EC3196B9-FB74-4729-8D86-B54DC4B12E31}" srcOrd="0" destOrd="0" presId="urn:microsoft.com/office/officeart/2005/8/layout/vList5"/>
    <dgm:cxn modelId="{0887B48A-F5AC-4B25-964F-F04849876B56}" srcId="{2FB408C2-3B28-4CCB-814F-C8CA787516B0}" destId="{0B1ACF13-C0A4-4519-8D55-3A49CEAE3CC4}" srcOrd="2" destOrd="0" parTransId="{0576C128-F3C1-423D-8E54-54DD73154FF9}" sibTransId="{A576025C-BD0E-4CC0-9D95-D245A37A08F7}"/>
    <dgm:cxn modelId="{3975A68E-871C-45F6-AA0E-7E5BCEEB094F}" type="presOf" srcId="{628B9BC4-8E20-4225-9996-D6737B805CD7}" destId="{C3B5E842-E97E-45CB-9180-FE98DDFB0722}" srcOrd="0" destOrd="0" presId="urn:microsoft.com/office/officeart/2005/8/layout/vList5"/>
    <dgm:cxn modelId="{EF132E91-7AED-4D83-B378-288B7014FAD3}" srcId="{28155905-03C3-4BA7-A859-569F0A25BD68}" destId="{E67D5EF0-0B0E-430E-976D-5B3845303B63}" srcOrd="2" destOrd="0" parTransId="{3191E47A-79A4-4F85-9B69-749A04CCDC1B}" sibTransId="{2264A75C-49CC-42D9-B71E-FBA0299C5B9B}"/>
    <dgm:cxn modelId="{51309A92-7EF8-4BDA-80CC-0EDDB6A8E85B}" srcId="{2FB408C2-3B28-4CCB-814F-C8CA787516B0}" destId="{48620112-6E98-485A-BD1A-4D761E42B2BC}" srcOrd="0" destOrd="0" parTransId="{541A2313-4588-468D-8A5A-82BECFD08E75}" sibTransId="{5523B2AA-BAB7-41FB-876D-7E3D5A888C3B}"/>
    <dgm:cxn modelId="{747C4996-CFC1-47BC-89BE-2EC6003AFA47}" srcId="{4D17AB7E-27EA-4C81-A2AB-ACEF9808ACAB}" destId="{194EC5D5-B3F1-45A7-B4AB-077D5C485F6B}" srcOrd="2" destOrd="0" parTransId="{799BBD88-8A75-40B1-BCAB-2EF92E8ECA6E}" sibTransId="{0E789B05-4140-41B1-989B-D34BA6172C19}"/>
    <dgm:cxn modelId="{6123E496-54FF-4432-987D-60205F39A9FA}" srcId="{479C54D4-0923-4684-B4C9-26B585AC1EE8}" destId="{4D17AB7E-27EA-4C81-A2AB-ACEF9808ACAB}" srcOrd="2" destOrd="0" parTransId="{E0AC9E1D-B772-4309-ACD3-031670334F1F}" sibTransId="{DD8FF15B-F0FA-4A21-841A-1A552F7BFBCF}"/>
    <dgm:cxn modelId="{A51B989D-9E20-4DFF-9766-39046636E43E}" srcId="{479C54D4-0923-4684-B4C9-26B585AC1EE8}" destId="{2FB408C2-3B28-4CCB-814F-C8CA787516B0}" srcOrd="1" destOrd="0" parTransId="{6DA57F46-BE6B-43A0-8483-14549AE1AEF7}" sibTransId="{8D7F7F6A-FA6F-45F5-9746-EDC21307BFFD}"/>
    <dgm:cxn modelId="{FFFA19A6-009F-4805-95DC-32C886E10FA0}" srcId="{4D17AB7E-27EA-4C81-A2AB-ACEF9808ACAB}" destId="{7A2BD3CD-2004-4412-868E-EC1038A4E421}" srcOrd="0" destOrd="0" parTransId="{A825AD98-15D3-4F15-9D85-327DDD6E5623}" sibTransId="{AD184AFE-D81B-4B50-A8AE-9C032546A6AE}"/>
    <dgm:cxn modelId="{E37711AC-9FCB-4B9E-A212-4C344ECAB98D}" type="presOf" srcId="{CB9DAE2D-C174-44E4-99A2-5892FB9C5550}" destId="{C91F746F-143D-4B26-9743-153864C1E555}" srcOrd="0" destOrd="1" presId="urn:microsoft.com/office/officeart/2005/8/layout/vList5"/>
    <dgm:cxn modelId="{E7277EB0-420C-4ABB-BB5A-E04E3002EFEC}" type="presOf" srcId="{194EC5D5-B3F1-45A7-B4AB-077D5C485F6B}" destId="{C429F1A0-4ECE-4AE0-9E6B-2CBCD7CADDE8}" srcOrd="0" destOrd="2" presId="urn:microsoft.com/office/officeart/2005/8/layout/vList5"/>
    <dgm:cxn modelId="{DDA18DB9-38D7-4742-A57B-2CC273732E90}" type="presOf" srcId="{4C7014C3-7F84-4C8D-AF56-818C6A7C6D50}" destId="{C3B5E842-E97E-45CB-9180-FE98DDFB0722}" srcOrd="0" destOrd="1" presId="urn:microsoft.com/office/officeart/2005/8/layout/vList5"/>
    <dgm:cxn modelId="{002FABDD-5CF6-48AD-926A-2FD3F905618B}" srcId="{479C54D4-0923-4684-B4C9-26B585AC1EE8}" destId="{28155905-03C3-4BA7-A859-569F0A25BD68}" srcOrd="0" destOrd="0" parTransId="{E44A7F1C-47D4-406C-B58C-8E9A7188D5FF}" sibTransId="{7983B252-D8B1-4B82-B812-12327AF451A0}"/>
    <dgm:cxn modelId="{41FC54F6-0903-45CB-B9C4-FB59FC187E0D}" srcId="{28155905-03C3-4BA7-A859-569F0A25BD68}" destId="{4C7014C3-7F84-4C8D-AF56-818C6A7C6D50}" srcOrd="1" destOrd="0" parTransId="{881E1E9E-1763-4BDE-A85B-CFDBB99EB8C9}" sibTransId="{4D2A33FD-C291-4B41-8684-C33B10D0597B}"/>
    <dgm:cxn modelId="{51D5B85F-9FEB-4984-99AC-B4D4C381F592}" type="presParOf" srcId="{EC3196B9-FB74-4729-8D86-B54DC4B12E31}" destId="{D028575A-DBAB-46F0-915E-4C3646E29178}" srcOrd="0" destOrd="0" presId="urn:microsoft.com/office/officeart/2005/8/layout/vList5"/>
    <dgm:cxn modelId="{0878A9D1-9C5C-4B44-AD5F-7CD2C9BD88DA}" type="presParOf" srcId="{D028575A-DBAB-46F0-915E-4C3646E29178}" destId="{4C66CFC0-D5EB-45CB-AF01-03BDE71B26C6}" srcOrd="0" destOrd="0" presId="urn:microsoft.com/office/officeart/2005/8/layout/vList5"/>
    <dgm:cxn modelId="{19EE2129-C11C-4E5D-A5B8-51892B6514FE}" type="presParOf" srcId="{D028575A-DBAB-46F0-915E-4C3646E29178}" destId="{C3B5E842-E97E-45CB-9180-FE98DDFB0722}" srcOrd="1" destOrd="0" presId="urn:microsoft.com/office/officeart/2005/8/layout/vList5"/>
    <dgm:cxn modelId="{2EF3BBF6-BDCC-4550-83DE-590FA610D9A9}" type="presParOf" srcId="{EC3196B9-FB74-4729-8D86-B54DC4B12E31}" destId="{B9305FA6-EE7E-4A0D-947D-39BB70B42068}" srcOrd="1" destOrd="0" presId="urn:microsoft.com/office/officeart/2005/8/layout/vList5"/>
    <dgm:cxn modelId="{8F88DDDA-C651-49D4-8D0E-0B968DD2BF76}" type="presParOf" srcId="{EC3196B9-FB74-4729-8D86-B54DC4B12E31}" destId="{DBCDECB2-EAA7-420C-A047-68860F0C05C8}" srcOrd="2" destOrd="0" presId="urn:microsoft.com/office/officeart/2005/8/layout/vList5"/>
    <dgm:cxn modelId="{7DACAA6B-5733-476C-8F27-D0A49EA47DA1}" type="presParOf" srcId="{DBCDECB2-EAA7-420C-A047-68860F0C05C8}" destId="{456ED99E-5F31-4A05-87C2-4878CBD91BDB}" srcOrd="0" destOrd="0" presId="urn:microsoft.com/office/officeart/2005/8/layout/vList5"/>
    <dgm:cxn modelId="{1DA9C3F5-906F-44E1-B23B-79924B85A878}" type="presParOf" srcId="{DBCDECB2-EAA7-420C-A047-68860F0C05C8}" destId="{C91F746F-143D-4B26-9743-153864C1E555}" srcOrd="1" destOrd="0" presId="urn:microsoft.com/office/officeart/2005/8/layout/vList5"/>
    <dgm:cxn modelId="{AAE58AC2-B850-4FC0-9226-03CAF60C9C5C}" type="presParOf" srcId="{EC3196B9-FB74-4729-8D86-B54DC4B12E31}" destId="{8E4B55D2-C6BA-4E6E-829B-B2A3DA8B5498}" srcOrd="3" destOrd="0" presId="urn:microsoft.com/office/officeart/2005/8/layout/vList5"/>
    <dgm:cxn modelId="{45533471-CA04-4265-AE52-1602F5FC3D2E}" type="presParOf" srcId="{EC3196B9-FB74-4729-8D86-B54DC4B12E31}" destId="{6D340CBB-45F4-4B46-AF6C-C3F8FD191DC5}" srcOrd="4" destOrd="0" presId="urn:microsoft.com/office/officeart/2005/8/layout/vList5"/>
    <dgm:cxn modelId="{7BA166EE-1C14-46EA-9E6C-8F31C3D910BD}" type="presParOf" srcId="{6D340CBB-45F4-4B46-AF6C-C3F8FD191DC5}" destId="{825EB1D5-83DB-4006-9356-74B1DC793101}" srcOrd="0" destOrd="0" presId="urn:microsoft.com/office/officeart/2005/8/layout/vList5"/>
    <dgm:cxn modelId="{7F839316-971C-4E71-9FBC-34F96C4714AA}" type="presParOf" srcId="{6D340CBB-45F4-4B46-AF6C-C3F8FD191DC5}" destId="{C429F1A0-4ECE-4AE0-9E6B-2CBCD7CADDE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B5E842-E97E-45CB-9180-FE98DDFB0722}">
      <dsp:nvSpPr>
        <dsp:cNvPr id="0" name=""/>
        <dsp:cNvSpPr/>
      </dsp:nvSpPr>
      <dsp:spPr>
        <a:xfrm rot="5400000">
          <a:off x="3204148" y="-1085068"/>
          <a:ext cx="1079586" cy="3523710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/>
            <a:t>recentPurch</a:t>
          </a:r>
          <a:r>
            <a:rPr lang="en-US" sz="1400" kern="1200" dirty="0"/>
            <a:t>: </a:t>
          </a:r>
          <a:r>
            <a:rPr lang="en-US" sz="1400" kern="1200" dirty="0" err="1"/>
            <a:t>last_purch</a:t>
          </a:r>
          <a:r>
            <a:rPr lang="en-US" sz="1400" kern="1200" dirty="0"/>
            <a:t>&lt;30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Coefficients of interaction 1.19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Significance: 0.09</a:t>
          </a:r>
        </a:p>
      </dsp:txBody>
      <dsp:txXfrm rot="-5400000">
        <a:off x="1982087" y="189694"/>
        <a:ext cx="3471009" cy="974184"/>
      </dsp:txXfrm>
    </dsp:sp>
    <dsp:sp modelId="{4C66CFC0-D5EB-45CB-AF01-03BDE71B26C6}">
      <dsp:nvSpPr>
        <dsp:cNvPr id="0" name=""/>
        <dsp:cNvSpPr/>
      </dsp:nvSpPr>
      <dsp:spPr>
        <a:xfrm>
          <a:off x="0" y="2044"/>
          <a:ext cx="1982086" cy="1349482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email*</a:t>
          </a:r>
          <a:r>
            <a:rPr lang="en-US" sz="1600" kern="1200" dirty="0" err="1"/>
            <a:t>recentPurch</a:t>
          </a:r>
          <a:endParaRPr lang="en-US" sz="1600" kern="1200" dirty="0"/>
        </a:p>
      </dsp:txBody>
      <dsp:txXfrm>
        <a:off x="65876" y="67920"/>
        <a:ext cx="1850334" cy="1217730"/>
      </dsp:txXfrm>
    </dsp:sp>
    <dsp:sp modelId="{C91F746F-143D-4B26-9743-153864C1E555}">
      <dsp:nvSpPr>
        <dsp:cNvPr id="0" name=""/>
        <dsp:cNvSpPr/>
      </dsp:nvSpPr>
      <dsp:spPr>
        <a:xfrm rot="5400000">
          <a:off x="3204148" y="331887"/>
          <a:ext cx="1079586" cy="3523710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/>
            <a:t>loyalBuyer</a:t>
          </a:r>
          <a:r>
            <a:rPr lang="en-US" sz="1400" kern="1200" dirty="0"/>
            <a:t>: </a:t>
          </a:r>
          <a:r>
            <a:rPr lang="en-US" sz="1400" kern="1200" dirty="0" err="1"/>
            <a:t>past_purch</a:t>
          </a:r>
          <a:r>
            <a:rPr lang="en-US" sz="1400" kern="1200" dirty="0"/>
            <a:t>&gt;130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Coefficients of interaction 0.54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Significance: 0.43</a:t>
          </a:r>
        </a:p>
      </dsp:txBody>
      <dsp:txXfrm rot="-5400000">
        <a:off x="1982087" y="1606650"/>
        <a:ext cx="3471009" cy="974184"/>
      </dsp:txXfrm>
    </dsp:sp>
    <dsp:sp modelId="{456ED99E-5F31-4A05-87C2-4878CBD91BDB}">
      <dsp:nvSpPr>
        <dsp:cNvPr id="0" name=""/>
        <dsp:cNvSpPr/>
      </dsp:nvSpPr>
      <dsp:spPr>
        <a:xfrm>
          <a:off x="0" y="1419001"/>
          <a:ext cx="1982086" cy="1349482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email*</a:t>
          </a:r>
          <a:r>
            <a:rPr lang="en-US" sz="1600" kern="1200" dirty="0" err="1"/>
            <a:t>loyalBuyer</a:t>
          </a:r>
          <a:endParaRPr lang="en-US" sz="1600" kern="1200" dirty="0"/>
        </a:p>
      </dsp:txBody>
      <dsp:txXfrm>
        <a:off x="65876" y="1484877"/>
        <a:ext cx="1850334" cy="1217730"/>
      </dsp:txXfrm>
    </dsp:sp>
    <dsp:sp modelId="{C429F1A0-4ECE-4AE0-9E6B-2CBCD7CADDE8}">
      <dsp:nvSpPr>
        <dsp:cNvPr id="0" name=""/>
        <dsp:cNvSpPr/>
      </dsp:nvSpPr>
      <dsp:spPr>
        <a:xfrm rot="5400000">
          <a:off x="3204148" y="1748844"/>
          <a:ext cx="1079586" cy="3523710"/>
        </a:xfrm>
        <a:prstGeom prst="round2Same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/>
            <a:t>Sav_blanc_or_not</a:t>
          </a:r>
          <a:r>
            <a:rPr lang="en-US" sz="1400" kern="1200" dirty="0"/>
            <a:t>: </a:t>
          </a:r>
          <a:r>
            <a:rPr lang="en-US" sz="1400" kern="1200" dirty="0" err="1"/>
            <a:t>sav_blanc</a:t>
          </a:r>
          <a:r>
            <a:rPr lang="en-US" sz="1400" kern="1200" dirty="0"/>
            <a:t>&gt;0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Coefficients of interaction 2.05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Calibri" panose="020F0502020204030204"/>
              <a:ea typeface="+mn-ea"/>
              <a:cs typeface="+mn-cs"/>
            </a:rPr>
            <a:t>Significance: 0.004</a:t>
          </a:r>
        </a:p>
      </dsp:txBody>
      <dsp:txXfrm rot="-5400000">
        <a:off x="1982087" y="3023607"/>
        <a:ext cx="3471009" cy="974184"/>
      </dsp:txXfrm>
    </dsp:sp>
    <dsp:sp modelId="{825EB1D5-83DB-4006-9356-74B1DC793101}">
      <dsp:nvSpPr>
        <dsp:cNvPr id="0" name=""/>
        <dsp:cNvSpPr/>
      </dsp:nvSpPr>
      <dsp:spPr>
        <a:xfrm>
          <a:off x="0" y="2835958"/>
          <a:ext cx="1982086" cy="1349482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email*</a:t>
          </a:r>
          <a:r>
            <a:rPr lang="en-US" sz="1600" kern="1200" dirty="0" err="1"/>
            <a:t>sav_blanc_or</a:t>
          </a:r>
          <a:r>
            <a:rPr lang="en-US" sz="1600" kern="1200" dirty="0"/>
            <a:t> not</a:t>
          </a:r>
        </a:p>
      </dsp:txBody>
      <dsp:txXfrm>
        <a:off x="65876" y="2901834"/>
        <a:ext cx="1850334" cy="12177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2.png>
</file>

<file path=ppt/media/image3.tiff>
</file>

<file path=ppt/media/image4.jp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f106be1b8_2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6f106be1b8_2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f106be1b8_1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6f106be1b8_1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6f106be1b8_1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f106be1b8_1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6f106be1b8_1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6f106be1b8_1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0108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f106be1b8_1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5" name="Google Shape;245;g6f106be1b8_11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6f106be1b8_11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6208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 rot="5400000">
            <a:off x="5904901" y="596214"/>
            <a:ext cx="740700" cy="118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9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hyperlink" Target="Group9_Case4.Rmd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5"/>
          <p:cNvPicPr preferRelativeResize="0"/>
          <p:nvPr/>
        </p:nvPicPr>
        <p:blipFill rotWithShape="1">
          <a:blip r:embed="rId3">
            <a:alphaModFix amt="50000"/>
          </a:blip>
          <a:srcRect b="4579"/>
          <a:stretch/>
        </p:blipFill>
        <p:spPr>
          <a:xfrm>
            <a:off x="0" y="-345675"/>
            <a:ext cx="12192000" cy="7203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>
            <a:spLocks noGrp="1"/>
          </p:cNvSpPr>
          <p:nvPr>
            <p:ph type="subTitle" idx="1"/>
          </p:nvPr>
        </p:nvSpPr>
        <p:spPr>
          <a:xfrm>
            <a:off x="1638300" y="2601119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r>
              <a:rPr lang="en-US" sz="7200" b="1"/>
              <a:t>Wine Retailer Case 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endParaRPr sz="7200" b="1"/>
          </a:p>
        </p:txBody>
      </p:sp>
      <p:sp>
        <p:nvSpPr>
          <p:cNvPr id="167" name="Google Shape;167;p25"/>
          <p:cNvSpPr txBox="1"/>
          <p:nvPr/>
        </p:nvSpPr>
        <p:spPr>
          <a:xfrm>
            <a:off x="10501312" y="4734342"/>
            <a:ext cx="3952875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Group 9: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Anjali Shastri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Futao Xie</a:t>
            </a:r>
            <a:endParaRPr sz="1800">
              <a:solidFill>
                <a:srgbClr val="0C0C0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Guchuan Qiu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Huiwen Ge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C0C0C"/>
                </a:solidFill>
                <a:latin typeface="Calibri"/>
                <a:ea typeface="Calibri"/>
                <a:cs typeface="Calibri"/>
                <a:sym typeface="Calibri"/>
              </a:rPr>
              <a:t>Tianbi Guo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8" name="Google Shape;168;p25"/>
          <p:cNvCxnSpPr/>
          <p:nvPr/>
        </p:nvCxnSpPr>
        <p:spPr>
          <a:xfrm>
            <a:off x="6689725" y="4660583"/>
            <a:ext cx="4775200" cy="0"/>
          </a:xfrm>
          <a:prstGeom prst="straightConnector1">
            <a:avLst/>
          </a:prstGeom>
          <a:noFill/>
          <a:ln w="9525" cap="flat" cmpd="sng">
            <a:solidFill>
              <a:srgbClr val="BE8C83"/>
            </a:solidFill>
            <a:prstDash val="solid"/>
            <a:miter lim="800000"/>
            <a:headEnd type="oval" w="lg" len="lg"/>
            <a:tailEnd type="oval" w="lg" len="lg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ibri"/>
              <a:buNone/>
            </a:pPr>
            <a:r>
              <a:rPr lang="en-US" sz="3600" b="1"/>
              <a:t>Highlights/Summary</a:t>
            </a:r>
            <a:endParaRPr sz="3600" b="1"/>
          </a:p>
        </p:txBody>
      </p:sp>
      <p:sp>
        <p:nvSpPr>
          <p:cNvPr id="175" name="Google Shape;175;p26"/>
          <p:cNvSpPr/>
          <p:nvPr/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6"/>
          <p:cNvSpPr txBox="1">
            <a:spLocks noGrp="1"/>
          </p:cNvSpPr>
          <p:nvPr>
            <p:ph type="body" idx="1"/>
          </p:nvPr>
        </p:nvSpPr>
        <p:spPr>
          <a:xfrm>
            <a:off x="446834" y="2190915"/>
            <a:ext cx="5271680" cy="3352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Average causal effect shows an effect size of 1.35 and all variables are highly significant.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Slicing and dicing analysis shows the email campaign is not effective at targeting different segments.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 dirty="0"/>
              <a:t>Casual forest is an optimal tool to predict individual score.</a:t>
            </a:r>
            <a:endParaRPr dirty="0"/>
          </a:p>
        </p:txBody>
      </p:sp>
      <p:sp>
        <p:nvSpPr>
          <p:cNvPr id="177" name="Google Shape;177;p26"/>
          <p:cNvSpPr/>
          <p:nvPr/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6"/>
          <p:cNvSpPr/>
          <p:nvPr/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6"/>
          <p:cNvSpPr/>
          <p:nvPr/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 rotWithShape="1">
          <a:blip r:embed="rId3">
            <a:alphaModFix/>
          </a:blip>
          <a:srcRect l="19317" r="1722" b="4029"/>
          <a:stretch/>
        </p:blipFill>
        <p:spPr>
          <a:xfrm>
            <a:off x="6275255" y="665428"/>
            <a:ext cx="5300212" cy="5294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 b="1"/>
              <a:t>Methodology</a:t>
            </a:r>
            <a:endParaRPr sz="3600" b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5004C0-A208-D14E-998E-7933D0F63DE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7893657" y="3596938"/>
            <a:ext cx="3913600" cy="2609067"/>
          </a:xfrm>
          <a:prstGeom prst="rect">
            <a:avLst/>
          </a:prstGeom>
          <a:effectLst>
            <a:softEdge rad="203200"/>
          </a:effectLst>
        </p:spPr>
      </p:pic>
      <p:grpSp>
        <p:nvGrpSpPr>
          <p:cNvPr id="186" name="Google Shape;186;p27"/>
          <p:cNvGrpSpPr/>
          <p:nvPr/>
        </p:nvGrpSpPr>
        <p:grpSpPr>
          <a:xfrm>
            <a:off x="777231" y="2273035"/>
            <a:ext cx="5924590" cy="1325703"/>
            <a:chOff x="535401" y="1885950"/>
            <a:chExt cx="6465775" cy="1573909"/>
          </a:xfrm>
        </p:grpSpPr>
        <p:pic>
          <p:nvPicPr>
            <p:cNvPr id="187" name="Google Shape;187;p27"/>
            <p:cNvPicPr preferRelativeResize="0"/>
            <p:nvPr/>
          </p:nvPicPr>
          <p:blipFill rotWithShape="1">
            <a:blip r:embed="rId4">
              <a:alphaModFix/>
            </a:blip>
            <a:srcRect t="9447" r="3536" b="19913"/>
            <a:stretch/>
          </p:blipFill>
          <p:spPr>
            <a:xfrm>
              <a:off x="1508124" y="1885950"/>
              <a:ext cx="4459288" cy="77152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8" name="Google Shape;188;p27"/>
            <p:cNvCxnSpPr/>
            <p:nvPr/>
          </p:nvCxnSpPr>
          <p:spPr>
            <a:xfrm>
              <a:off x="4286250" y="2657475"/>
              <a:ext cx="314325" cy="40005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189" name="Google Shape;189;p27"/>
            <p:cNvSpPr txBox="1"/>
            <p:nvPr/>
          </p:nvSpPr>
          <p:spPr>
            <a:xfrm>
              <a:off x="4600576" y="3059659"/>
              <a:ext cx="2400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Email cost=0.1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0" name="Google Shape;190;p27"/>
            <p:cNvCxnSpPr/>
            <p:nvPr/>
          </p:nvCxnSpPr>
          <p:spPr>
            <a:xfrm>
              <a:off x="2809875" y="2657475"/>
              <a:ext cx="161925" cy="40005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191" name="Google Shape;191;p27"/>
            <p:cNvSpPr txBox="1"/>
            <p:nvPr/>
          </p:nvSpPr>
          <p:spPr>
            <a:xfrm>
              <a:off x="2841679" y="3057522"/>
              <a:ext cx="1724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Margin=0.3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92" name="Google Shape;192;p27"/>
            <p:cNvCxnSpPr/>
            <p:nvPr/>
          </p:nvCxnSpPr>
          <p:spPr>
            <a:xfrm flipH="1">
              <a:off x="1643063" y="2657475"/>
              <a:ext cx="300037" cy="40005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triangle" w="med" len="med"/>
            </a:ln>
          </p:spPr>
        </p:cxnSp>
        <p:sp>
          <p:nvSpPr>
            <p:cNvPr id="193" name="Google Shape;193;p27"/>
            <p:cNvSpPr txBox="1"/>
            <p:nvPr/>
          </p:nvSpPr>
          <p:spPr>
            <a:xfrm>
              <a:off x="535401" y="3038656"/>
              <a:ext cx="2400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Uplift difference</a:t>
              </a:r>
              <a:endParaRPr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27"/>
          <p:cNvSpPr txBox="1"/>
          <p:nvPr/>
        </p:nvSpPr>
        <p:spPr>
          <a:xfrm>
            <a:off x="838201" y="1521375"/>
            <a:ext cx="272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Criteria: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7"/>
          <p:cNvSpPr txBox="1"/>
          <p:nvPr/>
        </p:nvSpPr>
        <p:spPr>
          <a:xfrm>
            <a:off x="838201" y="4180875"/>
            <a:ext cx="4277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Targeting Rules: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6" name="Google Shape;196;p27"/>
          <p:cNvGrpSpPr/>
          <p:nvPr/>
        </p:nvGrpSpPr>
        <p:grpSpPr>
          <a:xfrm>
            <a:off x="1079002" y="4846491"/>
            <a:ext cx="6729845" cy="1404047"/>
            <a:chOff x="1264200" y="4853284"/>
            <a:chExt cx="6461065" cy="980480"/>
          </a:xfrm>
        </p:grpSpPr>
        <p:sp>
          <p:nvSpPr>
            <p:cNvPr id="197" name="Google Shape;197;p27"/>
            <p:cNvSpPr txBox="1"/>
            <p:nvPr/>
          </p:nvSpPr>
          <p:spPr>
            <a:xfrm>
              <a:off x="1264200" y="5095158"/>
              <a:ext cx="1197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2 methods</a:t>
              </a:r>
              <a:endParaRPr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2519766" y="4969544"/>
              <a:ext cx="227700" cy="620700"/>
            </a:xfrm>
            <a:prstGeom prst="leftBrace">
              <a:avLst>
                <a:gd name="adj1" fmla="val 0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7"/>
            <p:cNvSpPr txBox="1"/>
            <p:nvPr/>
          </p:nvSpPr>
          <p:spPr>
            <a:xfrm>
              <a:off x="2817869" y="4853284"/>
              <a:ext cx="4569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Slice and Dice Analysis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: Importance of Variables 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7"/>
            <p:cNvSpPr txBox="1"/>
            <p:nvPr/>
          </p:nvSpPr>
          <p:spPr>
            <a:xfrm>
              <a:off x="2817865" y="5464464"/>
              <a:ext cx="49074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Causal Forest</a:t>
              </a: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: Whom should receive the email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40575" y="676725"/>
            <a:ext cx="4017200" cy="285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59D31-6381-7C4E-A1E2-868467573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01" y="213672"/>
            <a:ext cx="7069118" cy="1188518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3600" b="1" dirty="0"/>
              <a:t>Evaluation – Average Causal Effect</a:t>
            </a:r>
            <a:endParaRPr lang="en-US" sz="36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917768-C4AC-4D16-9BFA-BFCAF499F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4182" y="429354"/>
            <a:ext cx="2650973" cy="23340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4D50A0-EBC8-4A4F-B87A-3AAEF6C962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575" r="16534"/>
          <a:stretch/>
        </p:blipFill>
        <p:spPr>
          <a:xfrm>
            <a:off x="7305300" y="2966295"/>
            <a:ext cx="4111540" cy="29597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CCF444-A779-4849-BE77-EBE930E18D69}"/>
              </a:ext>
            </a:extLst>
          </p:cNvPr>
          <p:cNvSpPr txBox="1"/>
          <p:nvPr/>
        </p:nvSpPr>
        <p:spPr>
          <a:xfrm>
            <a:off x="645064" y="1785938"/>
            <a:ext cx="5155661" cy="147732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Email group shows higher purchase than the control group – one that does not receive emails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Other important variables that affect purchase are type of wine and last purchase </a:t>
            </a:r>
          </a:p>
        </p:txBody>
      </p:sp>
      <p:sp>
        <p:nvSpPr>
          <p:cNvPr id="12" name="AutoShape 4" descr="Image result for wine">
            <a:extLst>
              <a:ext uri="{FF2B5EF4-FFF2-40B4-BE49-F238E27FC236}">
                <a16:creationId xmlns:a16="http://schemas.microsoft.com/office/drawing/2014/main" id="{07000475-D1E4-499C-AF6E-128E87ED88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E75840B-C825-4F73-8E92-2AFD42BDC21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70000"/>
          </a:blip>
          <a:srcRect l="18152" b="847"/>
          <a:stretch/>
        </p:blipFill>
        <p:spPr>
          <a:xfrm>
            <a:off x="1480227" y="3429000"/>
            <a:ext cx="3934923" cy="3174791"/>
          </a:xfrm>
          <a:prstGeom prst="rect">
            <a:avLst/>
          </a:prstGeom>
          <a:effectLst>
            <a:softEdge rad="254000"/>
          </a:effectLst>
        </p:spPr>
      </p:pic>
    </p:spTree>
    <p:extLst>
      <p:ext uri="{BB962C8B-B14F-4D97-AF65-F5344CB8AC3E}">
        <p14:creationId xmlns:p14="http://schemas.microsoft.com/office/powerpoint/2010/main" val="4073797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C173FDB-48A0-4494-8876-D19A38617FAB}"/>
              </a:ext>
            </a:extLst>
          </p:cNvPr>
          <p:cNvSpPr txBox="1"/>
          <p:nvPr/>
        </p:nvSpPr>
        <p:spPr>
          <a:xfrm>
            <a:off x="756458" y="495992"/>
            <a:ext cx="5951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Slice and Dice Analysis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FE04F9B-3DFC-495C-B0E2-8206C69D9244}"/>
              </a:ext>
            </a:extLst>
          </p:cNvPr>
          <p:cNvGraphicFramePr/>
          <p:nvPr/>
        </p:nvGraphicFramePr>
        <p:xfrm>
          <a:off x="917170" y="1666118"/>
          <a:ext cx="5505797" cy="4187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CD6AB7A-5871-49E6-8348-78FD511E8F0B}"/>
              </a:ext>
            </a:extLst>
          </p:cNvPr>
          <p:cNvSpPr txBox="1"/>
          <p:nvPr/>
        </p:nvSpPr>
        <p:spPr>
          <a:xfrm>
            <a:off x="9115347" y="1736819"/>
            <a:ext cx="29482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Suggestions for email campaign targeting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/>
              <a:t>Customers within 30 days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/>
              <a:t>Customers spent more than average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/>
              <a:t>Customers purchased Sauvignon Blanc</a:t>
            </a:r>
          </a:p>
          <a:p>
            <a:pPr lvl="1"/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Numbers of visits and other 3 brands purchase history are relatively unessential.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7B67C9-94C8-4F9F-A340-BB578BB51D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4382" y="466571"/>
            <a:ext cx="2885977" cy="19232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DE01E6B-5091-423B-B28E-E25DA9DE50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0778" y="2544903"/>
            <a:ext cx="2885977" cy="19232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C4C8369-FA89-45AB-A4A8-78B49441B1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90778" y="4355617"/>
            <a:ext cx="2885977" cy="192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805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3600" b="1"/>
              <a:t>Summary: Targeted Customer Set</a:t>
            </a:r>
            <a:endParaRPr sz="3600" b="1"/>
          </a:p>
        </p:txBody>
      </p:sp>
      <p:pic>
        <p:nvPicPr>
          <p:cNvPr id="229" name="Google Shape;229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266624"/>
            <a:ext cx="4086067" cy="2004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265581" y="966262"/>
            <a:ext cx="45720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0"/>
          <p:cNvSpPr/>
          <p:nvPr/>
        </p:nvSpPr>
        <p:spPr>
          <a:xfrm>
            <a:off x="202210" y="2604977"/>
            <a:ext cx="4401688" cy="223283"/>
          </a:xfrm>
          <a:prstGeom prst="rect">
            <a:avLst/>
          </a:prstGeom>
          <a:noFill/>
          <a:ln w="5715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2" name="Google Shape;232;p30"/>
          <p:cNvCxnSpPr/>
          <p:nvPr/>
        </p:nvCxnSpPr>
        <p:spPr>
          <a:xfrm>
            <a:off x="1807535" y="2863327"/>
            <a:ext cx="0" cy="14581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3604437" y="3221665"/>
            <a:ext cx="481630" cy="20733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34" name="Google Shape;234;p30"/>
          <p:cNvCxnSpPr/>
          <p:nvPr/>
        </p:nvCxnSpPr>
        <p:spPr>
          <a:xfrm flipH="1">
            <a:off x="5337540" y="3221665"/>
            <a:ext cx="343790" cy="20733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35" name="Google Shape;235;p30"/>
          <p:cNvSpPr txBox="1"/>
          <p:nvPr/>
        </p:nvSpPr>
        <p:spPr>
          <a:xfrm>
            <a:off x="3476284" y="3360117"/>
            <a:ext cx="257307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Least important feature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3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086067" y="4184163"/>
            <a:ext cx="4182293" cy="238904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0"/>
          <p:cNvSpPr/>
          <p:nvPr/>
        </p:nvSpPr>
        <p:spPr>
          <a:xfrm>
            <a:off x="4612963" y="2583566"/>
            <a:ext cx="724577" cy="279762"/>
          </a:xfrm>
          <a:prstGeom prst="rect">
            <a:avLst/>
          </a:prstGeom>
          <a:noFill/>
          <a:ln w="5715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0"/>
          <p:cNvSpPr/>
          <p:nvPr/>
        </p:nvSpPr>
        <p:spPr>
          <a:xfrm>
            <a:off x="6094248" y="2598118"/>
            <a:ext cx="724577" cy="279762"/>
          </a:xfrm>
          <a:prstGeom prst="rect">
            <a:avLst/>
          </a:prstGeom>
          <a:noFill/>
          <a:ln w="5715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Google Shape;239;p30"/>
          <p:cNvCxnSpPr/>
          <p:nvPr/>
        </p:nvCxnSpPr>
        <p:spPr>
          <a:xfrm>
            <a:off x="4734470" y="2918636"/>
            <a:ext cx="0" cy="140283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40" name="Google Shape;240;p30"/>
          <p:cNvCxnSpPr/>
          <p:nvPr/>
        </p:nvCxnSpPr>
        <p:spPr>
          <a:xfrm>
            <a:off x="6386623" y="2918636"/>
            <a:ext cx="0" cy="1347988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41" name="Google Shape;241;p30"/>
          <p:cNvSpPr txBox="1"/>
          <p:nvPr/>
        </p:nvSpPr>
        <p:spPr>
          <a:xfrm>
            <a:off x="8091378" y="4114580"/>
            <a:ext cx="4100622" cy="27392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choose casual forest: non-linear relationship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Targeting group prefer cab than non-target group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Minor difference between two groups when look at chard and syrah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Targeting group are more likely to click and open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There’s no huge gap of last purchase amount or past purchase amount between two groups</a:t>
            </a:r>
            <a:endParaRPr/>
          </a:p>
          <a:p>
            <a:pPr marL="285750" marR="0" lvl="0" indent="-196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42" name="Google Shape;242;p30"/>
          <p:cNvGraphicFramePr/>
          <p:nvPr/>
        </p:nvGraphicFramePr>
        <p:xfrm>
          <a:off x="202209" y="1143012"/>
          <a:ext cx="6623900" cy="2004275"/>
        </p:xfrm>
        <a:graphic>
          <a:graphicData uri="http://schemas.openxmlformats.org/drawingml/2006/table">
            <a:tbl>
              <a:tblPr>
                <a:noFill/>
                <a:tableStyleId>{40D3C6BA-A16A-472F-8BD7-65F7D0B71C65}</a:tableStyleId>
              </a:tblPr>
              <a:tblGrid>
                <a:gridCol w="2032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2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94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6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945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945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86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Number of trees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2000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6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Training group size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Entire Dataset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6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Percentage of sending email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grid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65.66%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6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Average Treatment Effect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Estimate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1.32 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Std.err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0.31 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6325">
                <a:tc gridSpan="7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Variable Importance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6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chard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sav_blanc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syrah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cab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past_purch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visits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last_purch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6325"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0.16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0.206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0.047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ACB8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0.088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0.294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0.039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ACB8C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strike="noStrike" cap="none"/>
                        <a:t>0.165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1"/>
          <p:cNvPicPr preferRelativeResize="0"/>
          <p:nvPr/>
        </p:nvPicPr>
        <p:blipFill rotWithShape="1">
          <a:blip r:embed="rId3">
            <a:alphaModFix amt="50000"/>
          </a:blip>
          <a:srcRect b="4580"/>
          <a:stretch/>
        </p:blipFill>
        <p:spPr>
          <a:xfrm>
            <a:off x="0" y="-345675"/>
            <a:ext cx="12191999" cy="720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1"/>
          <p:cNvSpPr txBox="1">
            <a:spLocks noGrp="1"/>
          </p:cNvSpPr>
          <p:nvPr>
            <p:ph type="subTitle" idx="1"/>
          </p:nvPr>
        </p:nvSpPr>
        <p:spPr>
          <a:xfrm>
            <a:off x="1638300" y="2601119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r>
              <a:rPr lang="en-US" sz="7200" b="1" dirty="0"/>
              <a:t>Q&amp;A 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endParaRPr sz="72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1"/>
          <p:cNvPicPr preferRelativeResize="0"/>
          <p:nvPr/>
        </p:nvPicPr>
        <p:blipFill rotWithShape="1">
          <a:blip r:embed="rId3">
            <a:alphaModFix amt="50000"/>
          </a:blip>
          <a:srcRect b="4580"/>
          <a:stretch/>
        </p:blipFill>
        <p:spPr>
          <a:xfrm>
            <a:off x="0" y="-345675"/>
            <a:ext cx="12191999" cy="7203676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1"/>
          <p:cNvSpPr txBox="1">
            <a:spLocks noGrp="1"/>
          </p:cNvSpPr>
          <p:nvPr>
            <p:ph type="subTitle" idx="1"/>
          </p:nvPr>
        </p:nvSpPr>
        <p:spPr>
          <a:xfrm>
            <a:off x="1638300" y="2601119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r>
              <a:rPr lang="en-US" sz="7200" b="1" dirty="0"/>
              <a:t>Appendix</a:t>
            </a:r>
            <a:endParaRPr sz="7200" b="1" dirty="0"/>
          </a:p>
        </p:txBody>
      </p:sp>
    </p:spTree>
    <p:extLst>
      <p:ext uri="{BB962C8B-B14F-4D97-AF65-F5344CB8AC3E}">
        <p14:creationId xmlns:p14="http://schemas.microsoft.com/office/powerpoint/2010/main" val="50448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31"/>
          <p:cNvPicPr preferRelativeResize="0"/>
          <p:nvPr/>
        </p:nvPicPr>
        <p:blipFill rotWithShape="1">
          <a:blip r:embed="rId4">
            <a:alphaModFix amt="50000"/>
          </a:blip>
          <a:srcRect b="4580"/>
          <a:stretch/>
        </p:blipFill>
        <p:spPr>
          <a:xfrm>
            <a:off x="0" y="-345675"/>
            <a:ext cx="12191999" cy="720367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Object 1">
            <a:hlinkClick r:id="rId5" action="ppaction://hlinkfile"/>
            <a:extLst>
              <a:ext uri="{FF2B5EF4-FFF2-40B4-BE49-F238E27FC236}">
                <a16:creationId xmlns:a16="http://schemas.microsoft.com/office/drawing/2014/main" id="{0B2ED07E-7993-40C1-BC01-9718A8FB4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867959"/>
              </p:ext>
            </p:extLst>
          </p:nvPr>
        </p:nvGraphicFramePr>
        <p:xfrm>
          <a:off x="4502840" y="2758497"/>
          <a:ext cx="3186320" cy="13410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Packager Shell Object" showAsIcon="1" r:id="rId6" imgW="882720" imgH="372240" progId="Package">
                  <p:embed/>
                </p:oleObj>
              </mc:Choice>
              <mc:Fallback>
                <p:oleObj name="Packager Shell Object" showAsIcon="1" r:id="rId6" imgW="882720" imgH="3722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02840" y="2758497"/>
                        <a:ext cx="3186320" cy="13410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1592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337</Words>
  <Application>Microsoft Macintosh PowerPoint</Application>
  <PresentationFormat>Widescreen</PresentationFormat>
  <Paragraphs>81</Paragraphs>
  <Slides>9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Noto Sans Symbols</vt:lpstr>
      <vt:lpstr>Arial</vt:lpstr>
      <vt:lpstr>Calibri</vt:lpstr>
      <vt:lpstr>Courier New</vt:lpstr>
      <vt:lpstr>Office Theme</vt:lpstr>
      <vt:lpstr>Office Theme</vt:lpstr>
      <vt:lpstr>Packager Shell Object</vt:lpstr>
      <vt:lpstr>PowerPoint Presentation</vt:lpstr>
      <vt:lpstr>Highlights/Summary</vt:lpstr>
      <vt:lpstr>Methodology</vt:lpstr>
      <vt:lpstr>Evaluation – Average Causal Effect</vt:lpstr>
      <vt:lpstr>PowerPoint Presentation</vt:lpstr>
      <vt:lpstr>Summary: Targeted Customer Set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Qiu, Guchuan</cp:lastModifiedBy>
  <cp:revision>8</cp:revision>
  <dcterms:modified xsi:type="dcterms:W3CDTF">2020-02-17T02:39:41Z</dcterms:modified>
</cp:coreProperties>
</file>